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60" r:id="rId3"/>
    <p:sldId id="292" r:id="rId4"/>
    <p:sldId id="293" r:id="rId5"/>
    <p:sldId id="291" r:id="rId6"/>
    <p:sldId id="281" r:id="rId7"/>
    <p:sldId id="262" r:id="rId8"/>
    <p:sldId id="283" r:id="rId9"/>
    <p:sldId id="284" r:id="rId10"/>
    <p:sldId id="285" r:id="rId11"/>
    <p:sldId id="286" r:id="rId12"/>
    <p:sldId id="264" r:id="rId13"/>
    <p:sldId id="265" r:id="rId14"/>
    <p:sldId id="266" r:id="rId15"/>
    <p:sldId id="267" r:id="rId16"/>
    <p:sldId id="287" r:id="rId17"/>
    <p:sldId id="268" r:id="rId18"/>
    <p:sldId id="269" r:id="rId19"/>
    <p:sldId id="270" r:id="rId20"/>
    <p:sldId id="288" r:id="rId21"/>
    <p:sldId id="271" r:id="rId22"/>
    <p:sldId id="272" r:id="rId23"/>
    <p:sldId id="273" r:id="rId24"/>
    <p:sldId id="274" r:id="rId25"/>
    <p:sldId id="279" r:id="rId26"/>
    <p:sldId id="277" r:id="rId27"/>
    <p:sldId id="278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86" autoAdjust="0"/>
  </p:normalViewPr>
  <p:slideViewPr>
    <p:cSldViewPr>
      <p:cViewPr varScale="1">
        <p:scale>
          <a:sx n="56" d="100"/>
          <a:sy n="56" d="100"/>
        </p:scale>
        <p:origin x="157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878C-AC7B-4B6E-ACF8-B6D269ACBF94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67BF-CFFB-4CA2-A78A-D67972DEAC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393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2C463BEF-ADB6-4DAE-94D6-69E119FCA48E}" type="slidenum">
              <a:rPr lang="en-US" smtClean="0"/>
              <a:pPr defTabSz="912813"/>
              <a:t>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ACD35201-B696-406B-8BF0-62D77EF4F009}" type="slidenum">
              <a:rPr lang="en-US" smtClean="0"/>
              <a:pPr defTabSz="912813"/>
              <a:t>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09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61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17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7919-025D-4785-B375-A7D118F04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3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540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540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415F8-A5EC-40C6-B5F3-116930AE731D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8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F394B-EFF9-4C36-8CAC-A930CC88904D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7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77EFF-4421-497C-AEDE-ACE1263064E5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5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34C71-7715-4A6E-9417-3068F1132D7E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2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6002-9FD1-4414-B1FD-597B5B64508A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7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15026-75E2-4296-95D9-F9E1477DC0E6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82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938CD-7093-4B7D-9ACE-010E7330A92E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089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73A89-775F-4843-980E-C2A85639EA72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97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F1E4B-42C6-48E0-83D2-EC7A49E52796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CCB38-7002-4E1D-83DA-E43BED6E0F7A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09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E66EB-899A-495F-A66F-CC203414B38B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6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42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35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7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5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55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04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82B29-A73E-4CEA-8FD8-5CA4794186FE}" type="datetimeFigureOut">
              <a:rPr lang="vi-VN" smtClean="0"/>
              <a:t>19/04/2021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72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8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8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grpSp>
          <p:nvGrpSpPr>
            <p:cNvPr id="209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43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143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437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43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438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438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438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8C571-A9BF-4342-BC53-F66B2B20BCD9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01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17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hyperlink" Target="Em%20Yeu%20Cay%20Xanh%20-%20Xuan%20Mai.mp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3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7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33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gif"/><Relationship Id="rId7" Type="http://schemas.openxmlformats.org/officeDocument/2006/relationships/image" Target="../media/image39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44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gif"/><Relationship Id="rId7" Type="http://schemas.openxmlformats.org/officeDocument/2006/relationships/image" Target="../media/image43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https://vi.wikipedia.org/wiki/%C4%90%E1%BB%99ng_v%E1%BA%ADt" TargetMode="External"/><Relationship Id="rId4" Type="http://schemas.openxmlformats.org/officeDocument/2006/relationships/hyperlink" Target="https://vi.wikipedia.org/wiki/4_th%C3%A1ng_10" TargetMode="External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9.w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ham%20soc%20cay%20trong%20vat%20nuoi\Cham%20soc%20cay%20trong%20vat%20nuoi%20L3\Hoa%20trong%20vuon%20-%20Xuan%20Mai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48.gif"/><Relationship Id="rId10" Type="http://schemas.openxmlformats.org/officeDocument/2006/relationships/image" Target="../media/image50.jpeg"/><Relationship Id="rId4" Type="http://schemas.openxmlformats.org/officeDocument/2006/relationships/image" Target="../media/image47.png"/><Relationship Id="rId9" Type="http://schemas.openxmlformats.org/officeDocument/2006/relationships/hyperlink" Target="Em%20Yeu%20Cay%20Xanh%20-%20Xuan%20Mai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 rot="10800000">
            <a:off x="-4" y="-3"/>
            <a:ext cx="2156114" cy="2743202"/>
            <a:chOff x="4176" y="878"/>
            <a:chExt cx="1254" cy="142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2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3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4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7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2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3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4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5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6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7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8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9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0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1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2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3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4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5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6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7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8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9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0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1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2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3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4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5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6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7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8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9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0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5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6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7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8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9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4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5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6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8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9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0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1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2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5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8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9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0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1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0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1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5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6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8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9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0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2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8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58" name="Group 4"/>
          <p:cNvGrpSpPr>
            <a:grpSpLocks/>
          </p:cNvGrpSpPr>
          <p:nvPr/>
        </p:nvGrpSpPr>
        <p:grpSpPr bwMode="auto">
          <a:xfrm rot="5400000">
            <a:off x="896808" y="4190297"/>
            <a:ext cx="1555325" cy="3406775"/>
            <a:chOff x="4176" y="878"/>
            <a:chExt cx="1254" cy="1422"/>
          </a:xfrm>
        </p:grpSpPr>
        <p:sp>
          <p:nvSpPr>
            <p:cNvPr id="259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0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1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2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3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4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5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6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7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8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9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0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1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2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3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4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5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6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7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8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9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0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1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2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3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4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5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6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7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8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9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0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1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2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3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4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5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6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7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8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9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0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1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2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3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4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5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6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7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8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9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0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1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2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3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4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5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6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7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8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9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0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1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2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3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4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5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6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7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8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9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0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1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2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3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4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5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6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7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8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9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0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1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2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3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4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5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6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7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8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9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0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1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2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3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4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5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6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7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8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9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0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1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2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3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4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5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6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7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8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9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0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1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2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3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4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5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6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7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8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9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0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1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2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3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4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5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6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7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8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9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0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1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2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3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4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5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6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7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8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9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0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1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2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3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4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5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6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7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8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9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0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1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2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3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4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5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6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7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8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9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0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1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2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3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4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5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6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7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8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9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0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1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2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3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4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5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6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7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8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9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0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1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2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3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4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5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6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7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8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9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0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1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2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3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4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5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6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7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8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9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0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1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2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3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4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5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6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7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8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9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0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1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2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3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4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5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6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7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8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9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0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1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2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3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4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5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6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7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8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9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0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1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2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3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4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5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6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7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8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9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0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1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2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3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4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5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6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7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8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9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0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1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12" name="Group 258"/>
          <p:cNvGrpSpPr>
            <a:grpSpLocks/>
          </p:cNvGrpSpPr>
          <p:nvPr/>
        </p:nvGrpSpPr>
        <p:grpSpPr bwMode="auto">
          <a:xfrm rot="16623676">
            <a:off x="6835345" y="-15262"/>
            <a:ext cx="2409381" cy="2302478"/>
            <a:chOff x="4176" y="878"/>
            <a:chExt cx="1254" cy="1422"/>
          </a:xfrm>
        </p:grpSpPr>
        <p:sp>
          <p:nvSpPr>
            <p:cNvPr id="513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4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5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6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7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8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9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0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1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2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3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4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5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6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7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8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9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0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1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2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3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4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5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6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7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8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9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0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1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2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3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4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5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6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7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8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9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0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1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2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3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4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5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6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7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8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9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0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1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2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3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4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5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6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7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8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9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0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1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2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3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4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5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6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7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8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9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0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1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2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3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4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5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6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7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8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9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0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1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2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3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4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5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6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7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8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9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0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1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2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3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4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5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6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7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8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9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0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1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2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3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4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5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6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7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8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9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0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1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2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3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4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5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6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7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8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9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0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1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2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3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4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5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6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7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8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9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0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1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2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3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4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5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6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7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8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9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0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1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2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3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4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5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6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7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8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9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0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1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2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3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4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5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6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7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8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9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0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1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2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3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4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5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6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7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8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9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0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1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2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3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4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5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6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7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8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9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0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1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2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3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4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5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6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7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8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9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0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1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2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3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4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5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6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7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8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9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0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1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2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3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4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5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6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7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8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9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0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1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2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3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4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5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6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7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8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9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0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1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2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3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4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5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6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7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8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9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0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1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2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3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4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5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6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7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8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9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0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1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2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3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4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5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6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7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8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9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0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1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2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3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4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5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66" name="Group 258"/>
          <p:cNvGrpSpPr>
            <a:grpSpLocks/>
          </p:cNvGrpSpPr>
          <p:nvPr/>
        </p:nvGrpSpPr>
        <p:grpSpPr bwMode="auto">
          <a:xfrm rot="5721048" flipV="1">
            <a:off x="6141024" y="4025365"/>
            <a:ext cx="3384265" cy="2560276"/>
            <a:chOff x="4176" y="878"/>
            <a:chExt cx="1254" cy="1422"/>
          </a:xfrm>
        </p:grpSpPr>
        <p:sp>
          <p:nvSpPr>
            <p:cNvPr id="767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8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9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0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1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2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3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4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5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6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7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8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9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0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1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2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3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4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5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6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7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8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9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0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1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2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4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5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6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7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8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9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0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1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2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3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4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5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6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7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8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9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0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1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2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3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4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5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6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7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8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9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0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1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3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4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5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6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7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8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9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0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1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2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3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4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5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6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7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8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9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0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1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2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3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4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5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6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7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8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9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0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1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2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3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4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5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6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7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8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9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0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1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2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3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4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5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6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7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8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9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0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1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2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3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4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5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6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7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8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9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0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1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2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3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4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5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6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7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8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9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0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2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3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4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5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6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7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8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9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0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1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2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3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4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5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6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7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8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9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0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1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2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3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4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5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6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7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8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9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0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1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2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3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4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5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6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7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8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9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0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1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2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3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4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5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6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7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8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9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0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1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2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3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4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5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6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7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8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9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0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1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2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3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4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5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6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7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8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9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0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1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2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3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4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5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6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7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8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9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0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1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2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3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4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5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6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7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8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9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0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1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2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3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4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5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6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7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8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9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0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1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2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3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4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5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6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7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8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9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0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1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2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3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4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5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6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7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8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9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0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1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2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3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4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5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6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7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8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9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pic>
        <p:nvPicPr>
          <p:cNvPr id="1020" name="Picture 7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762">
            <a:off x="1350015" y="5096032"/>
            <a:ext cx="1762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1" name="Picture 7" descr="Daolua1-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2652">
            <a:off x="636463" y="4382855"/>
            <a:ext cx="1529385" cy="14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2" name="Picture 11" descr="Daolua1-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100">
            <a:off x="56778" y="3484398"/>
            <a:ext cx="1332543" cy="13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3" name="Picture 19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168544" y="3030074"/>
            <a:ext cx="607624" cy="64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9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95399" y="2578481"/>
            <a:ext cx="494635" cy="5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024"/>
          <p:cNvSpPr/>
          <p:nvPr/>
        </p:nvSpPr>
        <p:spPr>
          <a:xfrm>
            <a:off x="709122" y="594635"/>
            <a:ext cx="5463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7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j-lt"/>
              </a:rPr>
              <a:t>Chào mừng </a:t>
            </a:r>
          </a:p>
        </p:txBody>
      </p:sp>
      <p:sp>
        <p:nvSpPr>
          <p:cNvPr id="1026" name="Rectangle 1025"/>
          <p:cNvSpPr/>
          <p:nvPr/>
        </p:nvSpPr>
        <p:spPr>
          <a:xfrm>
            <a:off x="3037408" y="1644068"/>
            <a:ext cx="49295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7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j-lt"/>
              </a:rPr>
              <a:t>Quý thầy cô </a:t>
            </a:r>
          </a:p>
        </p:txBody>
      </p:sp>
      <p:sp>
        <p:nvSpPr>
          <p:cNvPr id="1027" name="Rectangle 1026"/>
          <p:cNvSpPr/>
          <p:nvPr/>
        </p:nvSpPr>
        <p:spPr>
          <a:xfrm>
            <a:off x="472356" y="2901203"/>
            <a:ext cx="8520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72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 DỰ GIỜ LỚP 3/2</a:t>
            </a:r>
          </a:p>
        </p:txBody>
      </p:sp>
      <p:sp>
        <p:nvSpPr>
          <p:cNvPr id="1029" name="Rectangle 1028"/>
          <p:cNvSpPr/>
          <p:nvPr/>
        </p:nvSpPr>
        <p:spPr>
          <a:xfrm>
            <a:off x="2057400" y="4592802"/>
            <a:ext cx="6539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Người thực hiện : </a:t>
            </a:r>
            <a:r>
              <a:rPr lang="vi-VN" sz="2800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Nguyễn </a:t>
            </a:r>
            <a:r>
              <a:rPr lang="en-US" sz="2800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Thị T</a:t>
            </a:r>
            <a:r>
              <a:rPr lang="vi-VN" sz="2800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ư</a:t>
            </a:r>
            <a:r>
              <a:rPr lang="en-US" sz="2800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ơi</a:t>
            </a:r>
            <a:endParaRPr lang="vi-VN" sz="2800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30" name="AutoShape 1039"/>
          <p:cNvSpPr>
            <a:spLocks noChangeArrowheads="1"/>
          </p:cNvSpPr>
          <p:nvPr/>
        </p:nvSpPr>
        <p:spPr bwMode="auto">
          <a:xfrm>
            <a:off x="6629400" y="762000"/>
            <a:ext cx="1371600" cy="9906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19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81000" y="1143000"/>
            <a:ext cx="8458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6 : </a:t>
            </a:r>
          </a:p>
          <a:p>
            <a:pPr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94245" name="Group 37"/>
          <p:cNvGraphicFramePr>
            <a:graphicFrameLocks noGrp="1"/>
          </p:cNvGraphicFramePr>
          <p:nvPr/>
        </p:nvGraphicFramePr>
        <p:xfrm>
          <a:off x="4648200" y="2624138"/>
          <a:ext cx="4419600" cy="385445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0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</a:t>
                      </a:r>
                      <a:r>
                        <a:rPr kumimoji="0" lang="en-US" altLang="vi-V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sóc, bảo vệ vật nuôi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vật nuôi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243" name="Group 35"/>
          <p:cNvGraphicFramePr>
            <a:graphicFrameLocks noGrp="1"/>
          </p:cNvGraphicFramePr>
          <p:nvPr/>
        </p:nvGraphicFramePr>
        <p:xfrm>
          <a:off x="228600" y="2590800"/>
          <a:ext cx="4419600" cy="3852863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0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 sóc, bảo vệ cây trồng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cây trồng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8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4247" name="Text Box 39"/>
          <p:cNvSpPr txBox="1">
            <a:spLocks noChangeArrowheads="1"/>
          </p:cNvSpPr>
          <p:nvPr/>
        </p:nvSpPr>
        <p:spPr bwMode="auto">
          <a:xfrm>
            <a:off x="457200" y="1995488"/>
            <a:ext cx="815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/>
              <a:t>Em hãy viết những việc làm phù hợp với yêu cầu trong các cột dưới đây</a:t>
            </a:r>
          </a:p>
        </p:txBody>
      </p:sp>
    </p:spTree>
    <p:extLst>
      <p:ext uri="{BB962C8B-B14F-4D97-AF65-F5344CB8AC3E}">
        <p14:creationId xmlns:p14="http://schemas.microsoft.com/office/powerpoint/2010/main" val="37803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7" grpId="0"/>
      <p:bldP spid="942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0" y="11430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6</a:t>
            </a:r>
          </a:p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8" name="Text Box 53"/>
          <p:cNvSpPr txBox="1">
            <a:spLocks noChangeArrowheads="1"/>
          </p:cNvSpPr>
          <p:nvPr/>
        </p:nvSpPr>
        <p:spPr bwMode="auto">
          <a:xfrm>
            <a:off x="304800" y="21336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sp>
        <p:nvSpPr>
          <p:cNvPr id="20489" name="Rectangle 54"/>
          <p:cNvSpPr>
            <a:spLocks noChangeArrowheads="1"/>
          </p:cNvSpPr>
          <p:nvPr/>
        </p:nvSpPr>
        <p:spPr bwMode="auto">
          <a:xfrm>
            <a:off x="6978650" y="1828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endParaRPr lang="vi-VN" altLang="vi-VN" b="1">
              <a:solidFill>
                <a:srgbClr val="FF0000"/>
              </a:solidFill>
            </a:endParaRPr>
          </a:p>
        </p:txBody>
      </p:sp>
      <p:graphicFrame>
        <p:nvGraphicFramePr>
          <p:cNvPr id="93269" name="Group 85"/>
          <p:cNvGraphicFramePr>
            <a:graphicFrameLocks noGrp="1"/>
          </p:cNvGraphicFramePr>
          <p:nvPr/>
        </p:nvGraphicFramePr>
        <p:xfrm>
          <a:off x="457200" y="2133600"/>
          <a:ext cx="8382000" cy="4376912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Việc làm cần thiết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 để chăm sóc, bảo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 vệ cây trồng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cây trồng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 sóc, bảo vệ vật nuôi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vật nuôi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Trồng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Tưới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Bón phân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Diệt sâu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Vun xới cho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Tỉa lá sâu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 Nhổ cỏ dại....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Ngắt hoa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Bẻ cành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Ngắt đọt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Nhổ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Bứt lá chơi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Đổ rác bẩn dưới gốc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Leo cây chơi đùa.....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Cho ăn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Làm sạch chỗ 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Tiêm thuốc phòng bệnh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Báo cho nhân viên thú y khi có dịch bệnh...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Đánh đập chúng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Bỏ đói chúng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Đem vật nuôi đùa giỡn, chơi trò chơi nguy hiểm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Thả chúng chạy rông.....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AutoShape 7"/>
          <p:cNvSpPr>
            <a:spLocks noChangeArrowheads="1"/>
          </p:cNvSpPr>
          <p:nvPr/>
        </p:nvSpPr>
        <p:spPr bwMode="auto">
          <a:xfrm>
            <a:off x="457200" y="1371600"/>
            <a:ext cx="8229600" cy="2362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Kết luận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Cây trồng vật nuôi rất cần thiết cho cuộc 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sống của con người. Vì vậy, em cần biết 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bảo vệ, chăm sóc cây trồng vật nuôi</a:t>
            </a:r>
          </a:p>
        </p:txBody>
      </p:sp>
    </p:spTree>
    <p:extLst>
      <p:ext uri="{BB962C8B-B14F-4D97-AF65-F5344CB8AC3E}">
        <p14:creationId xmlns:p14="http://schemas.microsoft.com/office/powerpoint/2010/main" val="190278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5" name="AutoShape 9" descr="Large confetti"/>
          <p:cNvSpPr>
            <a:spLocks noChangeArrowheads="1"/>
          </p:cNvSpPr>
          <p:nvPr/>
        </p:nvSpPr>
        <p:spPr bwMode="auto">
          <a:xfrm>
            <a:off x="304800" y="1905000"/>
            <a:ext cx="8077200" cy="3429000"/>
          </a:xfrm>
          <a:prstGeom prst="horizontalScroll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>
            <a:pattFill prst="sphere">
              <a:fgClr>
                <a:srgbClr val="3366FF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vi-VN" sz="1400"/>
              <a:t>     </a:t>
            </a:r>
            <a:r>
              <a:rPr lang="en-US" altLang="vi-VN" sz="2800"/>
              <a:t>Vẽ tranh, sưu tầm và giới thiệu với bạn các </a:t>
            </a:r>
            <a:r>
              <a:rPr lang="en-US" altLang="vi-VN" sz="280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vi-VN" sz="2800">
                <a:latin typeface="Times New Roman" pitchFamily="18" charset="0"/>
              </a:rPr>
              <a:t>bài thơ, bài hát, truyện, về  chăm sóc cây trồng,vật </a:t>
            </a:r>
          </a:p>
          <a:p>
            <a:pPr eaLnBrk="1" hangingPunct="1"/>
            <a:r>
              <a:rPr lang="en-US" altLang="vi-VN" sz="2800">
                <a:latin typeface="Times New Roman" pitchFamily="18" charset="0"/>
              </a:rPr>
              <a:t>nuôi.</a:t>
            </a:r>
          </a:p>
        </p:txBody>
      </p:sp>
      <p:pic>
        <p:nvPicPr>
          <p:cNvPr id="22531" name="Picture 1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4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5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6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9"/>
          <p:cNvSpPr>
            <a:spLocks noChangeArrowheads="1"/>
          </p:cNvSpPr>
          <p:nvPr/>
        </p:nvSpPr>
        <p:spPr bwMode="auto">
          <a:xfrm>
            <a:off x="2590800" y="12954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5 </a:t>
            </a:r>
          </a:p>
        </p:txBody>
      </p:sp>
    </p:spTree>
    <p:extLst>
      <p:ext uri="{BB962C8B-B14F-4D97-AF65-F5344CB8AC3E}">
        <p14:creationId xmlns:p14="http://schemas.microsoft.com/office/powerpoint/2010/main" val="27194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333948"/>
            <a:ext cx="5995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400" dirty="0" err="1">
                <a:solidFill>
                  <a:srgbClr val="0000FF"/>
                </a:solidFill>
              </a:rPr>
              <a:t>Một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số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ảnh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về</a:t>
            </a:r>
            <a:r>
              <a:rPr lang="en-US" altLang="vi-VN" sz="2400" dirty="0"/>
              <a:t> 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vệ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</a:t>
            </a:r>
            <a:r>
              <a:rPr lang="en-US" altLang="vi-VN" dirty="0" err="1">
                <a:solidFill>
                  <a:srgbClr val="0000FF"/>
                </a:solidFill>
                <a:latin typeface="Times New Roman" pitchFamily="18" charset="0"/>
              </a:rPr>
              <a:t>g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9468"/>
            <a:ext cx="4289367" cy="481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76" y="1795613"/>
            <a:ext cx="4484024" cy="48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6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762000" y="10668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</a:rPr>
              <a:t>Một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số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ảnh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về</a:t>
            </a:r>
            <a:r>
              <a:rPr lang="en-US" altLang="vi-VN" dirty="0"/>
              <a:t>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5244" name="Picture 12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819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8" name="Picture 16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0" name="Picture 1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2" name="Picture 20" descr="Kết quả hình ảnh cho những tấm gươngnhững người tròng 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3733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3" name="Picture 21" descr="Kết quả hình ảnh cho bảo vệ cây sưa cổ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441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24" descr="Kết quả hình ảnh cho mèo con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9025"/>
            <a:ext cx="11049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6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28600" y="1219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cây trồng</a:t>
            </a:r>
          </a:p>
        </p:txBody>
      </p:sp>
      <p:pic>
        <p:nvPicPr>
          <p:cNvPr id="112653" name="Picture 13" descr="Kết quả hình ảnh cho con người với cây tr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5" descr="Kết quả hình ảnh cho con người với cây tr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8" name="Picture 18" descr="cx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0" name="Picture 20" descr="Kết quả hình ảnh cho con người với cây tr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35814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5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28600" y="1143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cây trồng</a:t>
            </a:r>
          </a:p>
        </p:txBody>
      </p:sp>
      <p:pic>
        <p:nvPicPr>
          <p:cNvPr id="113679" name="Picture 15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1" name="Picture 17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905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3" name="Picture 19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038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5" name="Picture 21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200"/>
            <a:ext cx="39624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6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hặt phá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" y="-72232"/>
            <a:ext cx="42640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ết quả hình ảnh cho chặt phá cây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 descr="Kết quả hình ảnh cho chặt phá cây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343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122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chăm sóc vật nuôi</a:t>
            </a:r>
          </a:p>
        </p:txBody>
      </p:sp>
      <p:pic>
        <p:nvPicPr>
          <p:cNvPr id="96269" name="Picture 13" descr="Kết quả hình ảnh cho cham soc vat nu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505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1" name="Picture 15" descr="Kết quả hình ảnh cho cham soc vat n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35052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3" name="Picture 17" descr="Kết quả hình ảnh cho cham soc vat n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5052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5" name="Picture 19" descr="Kết quả hình ảnh cho cham soc vat n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3505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8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228600" y="13716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vật nuôi.</a:t>
            </a:r>
          </a:p>
        </p:txBody>
      </p:sp>
      <p:pic>
        <p:nvPicPr>
          <p:cNvPr id="97295" name="Picture 15" descr="Đây chính là minh chứng cho tình yêu vô điều kiện mà con người dành cho những loài vật xung quanh - Ảnh 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886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6" name="Picture 16" descr="Đây chính là minh chứng cho tình yêu vô điều kiện mà con người dành cho những loài vật xung quanh - Ảnh 6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96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5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chăm sóc, bảo vệ vật nuôi</a:t>
            </a:r>
          </a:p>
        </p:txBody>
      </p:sp>
      <p:pic>
        <p:nvPicPr>
          <p:cNvPr id="99344" name="Picture 16" descr="animals-good-news-faith-in-humanity-restored-2016-61-585a583657e20__7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304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21828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6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7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8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bạo hành vật nuôi</a:t>
            </a:r>
          </a:p>
        </p:txBody>
      </p:sp>
      <p:pic>
        <p:nvPicPr>
          <p:cNvPr id="101388" name="Picture 12" descr="Kết quả hình ảnh cho bạo hành súc v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16" descr="Kết quả hình ảnh cho bạo hành động v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4038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4" name="Picture 18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4191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5" name="Picture 19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8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bạo hành vật nuôi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1371600" y="5334000"/>
            <a:ext cx="6858000" cy="15240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Ngày Động vật thế giới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được tổ chức vào 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ngày 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hlinkClick r:id="rId4" tooltip="4 tháng 10"/>
              </a:rPr>
              <a:t>4 tháng 10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hàng năm, là một ngày dành riêng 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cho việc tuyên truyền cổ động việc chăm sóc 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hlinkClick r:id="rId5" tooltip="Động vật"/>
              </a:rPr>
              <a:t>động vật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trên toàn thế giới.</a:t>
            </a:r>
          </a:p>
        </p:txBody>
      </p:sp>
      <p:pic>
        <p:nvPicPr>
          <p:cNvPr id="32777" name="Picture 20" descr="Kết quả hình ảnh cho bạo hành động v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1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2" descr="Kết quả hình ảnh cho bạo hành súc vậ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895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3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7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6"/>
          <p:cNvSpPr txBox="1">
            <a:spLocks noChangeArrowheads="1"/>
          </p:cNvSpPr>
          <p:nvPr/>
        </p:nvSpPr>
        <p:spPr bwMode="auto">
          <a:xfrm>
            <a:off x="1660525" y="4608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srgbClr val="FFFFFF"/>
              </a:solidFill>
            </a:endParaRPr>
          </a:p>
        </p:txBody>
      </p:sp>
      <p:sp>
        <p:nvSpPr>
          <p:cNvPr id="56355" name="Rectangle 35"/>
          <p:cNvSpPr>
            <a:spLocks noChangeArrowheads="1"/>
          </p:cNvSpPr>
          <p:nvPr/>
        </p:nvSpPr>
        <p:spPr bwMode="auto">
          <a:xfrm>
            <a:off x="2895600" y="1752600"/>
            <a:ext cx="274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>
                <a:solidFill>
                  <a:srgbClr val="FF00FF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533400" y="3048000"/>
            <a:ext cx="7924800" cy="2209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FFCCFF">
                  <a:gamma/>
                  <a:tint val="0"/>
                  <a:invGamma/>
                </a:srgbClr>
              </a:gs>
              <a:gs pos="100000">
                <a:srgbClr val="FFCCFF"/>
              </a:gs>
            </a:gsLst>
            <a:lin ang="5400000" scaled="1"/>
          </a:gradFill>
          <a:ln w="57150" cmpd="thickThin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r>
              <a:rPr lang="en-US" altLang="vi-VN" dirty="0">
                <a:solidFill>
                  <a:srgbClr val="FFFFFF"/>
                </a:solidFill>
              </a:rPr>
              <a:t>        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dirty="0">
                <a:solidFill>
                  <a:srgbClr val="000080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>
              <a:solidFill>
                <a:srgbClr val="00008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>
              <a:solidFill>
                <a:srgbClr val="00008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>
              <a:solidFill>
                <a:srgbClr val="0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799" name="Picture 38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9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8100" y="53721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0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0188" y="5411788"/>
            <a:ext cx="12938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41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975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WordArt 6" descr="Narrow vertical"/>
          <p:cNvSpPr>
            <a:spLocks noChangeArrowheads="1" noChangeShapeType="1" noTextEdit="1"/>
          </p:cNvSpPr>
          <p:nvPr/>
        </p:nvSpPr>
        <p:spPr bwMode="auto">
          <a:xfrm>
            <a:off x="533400" y="0"/>
            <a:ext cx="7620000" cy="434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cùng các em sức khoẻ</a:t>
            </a:r>
          </a:p>
          <a:p>
            <a:pPr algn="ctr"/>
            <a:r>
              <a:rPr lang="vi-VN" sz="3600" kern="10" dirty="0"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</a:p>
        </p:txBody>
      </p:sp>
      <p:pic>
        <p:nvPicPr>
          <p:cNvPr id="6157" name="Picture 1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038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2075"/>
            <a:ext cx="1885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1885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3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10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7244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2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23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Hoa trong vuo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6" descr="Kết quả hình ảnh cho mèo con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0"/>
            <a:ext cx="1790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0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7832" fill="hold"/>
                                        <p:tgtEl>
                                          <p:spTgt spid="6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8"/>
                </p:tgtEl>
              </p:cMediaNode>
            </p:audio>
          </p:childTnLst>
        </p:cTn>
      </p:par>
    </p:tnLst>
    <p:bldLst>
      <p:bldP spid="6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295400" y="1219200"/>
            <a:ext cx="1752600" cy="1628775"/>
          </a:xfrm>
          <a:prstGeom prst="irregularSeal2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rgbClr val="FFFFCC"/>
                </a:solidFill>
                <a:latin typeface="Arial"/>
                <a:cs typeface="Arial" charset="0"/>
              </a:rPr>
              <a:t>Câu 1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914400" y="2819400"/>
            <a:ext cx="8001000" cy="3429000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 rot="5400000">
            <a:off x="-1543050" y="3790950"/>
            <a:ext cx="4076700" cy="381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Câu hỏi 1</a:t>
            </a:r>
          </a:p>
        </p:txBody>
      </p:sp>
      <p:pic>
        <p:nvPicPr>
          <p:cNvPr id="11269" name="Picture 5" descr="Book-09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3425" y="6091238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676400" y="533400"/>
            <a:ext cx="645795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Ý TRẢ LỜI ĐÚNG NHẤT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4343400" y="1752600"/>
            <a:ext cx="1905000" cy="528638"/>
          </a:xfrm>
          <a:prstGeom prst="rect">
            <a:avLst/>
          </a:prstGeom>
          <a:solidFill>
            <a:srgbClr val="3333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sz="2800" i="1">
                <a:solidFill>
                  <a:srgbClr val="FFFF66"/>
                </a:solidFill>
                <a:cs typeface="Arial" charset="0"/>
              </a:rPr>
              <a:t>ĐÁP ÁN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990600" y="2971800"/>
            <a:ext cx="7696200" cy="89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</a:rPr>
              <a:t>* Cây trồng, vật nuôi có ích lợi gì </a:t>
            </a:r>
            <a:r>
              <a:rPr lang="vi-VN" sz="2600">
                <a:solidFill>
                  <a:srgbClr val="FF0000"/>
                </a:solidFill>
              </a:rPr>
              <a:t>đ</a:t>
            </a:r>
            <a:r>
              <a:rPr lang="en-US" sz="2600">
                <a:solidFill>
                  <a:srgbClr val="FF0000"/>
                </a:solidFill>
              </a:rPr>
              <a:t>ối với con ng</a:t>
            </a:r>
            <a:r>
              <a:rPr lang="vi-VN" sz="2600">
                <a:solidFill>
                  <a:srgbClr val="FF0000"/>
                </a:solidFill>
              </a:rPr>
              <a:t>ư</a:t>
            </a:r>
            <a:r>
              <a:rPr lang="en-US" sz="2600">
                <a:solidFill>
                  <a:srgbClr val="FF0000"/>
                </a:solidFill>
              </a:rPr>
              <a:t>ời?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1143000" y="3657600"/>
            <a:ext cx="75438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A.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n.</a:t>
            </a:r>
            <a:endParaRPr lang="en-US" sz="2400"/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1219200" y="4267200"/>
            <a:ext cx="7467600" cy="831850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B. 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n, l</a:t>
            </a:r>
            <a:r>
              <a:rPr lang="vi-VN" sz="2400">
                <a:solidFill>
                  <a:srgbClr val="0000FF"/>
                </a:solidFill>
              </a:rPr>
              <a:t>ươ</a:t>
            </a:r>
            <a:r>
              <a:rPr lang="en-US" sz="2400">
                <a:solidFill>
                  <a:srgbClr val="0000FF"/>
                </a:solidFill>
              </a:rPr>
              <a:t>ng thực thực phẩm và làm </a:t>
            </a:r>
            <a:r>
              <a:rPr lang="vi-VN" sz="2400">
                <a:solidFill>
                  <a:srgbClr val="0000FF"/>
                </a:solidFill>
              </a:rPr>
              <a:t>đ</a:t>
            </a:r>
            <a:r>
              <a:rPr lang="en-US" sz="2400">
                <a:solidFill>
                  <a:srgbClr val="0000FF"/>
                </a:solidFill>
              </a:rPr>
              <a:t>ẹp cảnh quan môi tr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ờng.</a:t>
            </a:r>
            <a:endParaRPr lang="en-US" sz="2400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1219200" y="5334000"/>
            <a:ext cx="74676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C. 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n, n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ớc uống.</a:t>
            </a:r>
            <a:endParaRPr lang="en-US" sz="2400"/>
          </a:p>
        </p:txBody>
      </p:sp>
      <p:grpSp>
        <p:nvGrpSpPr>
          <p:cNvPr id="1127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1277" name="Picture 32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33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34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35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16937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105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0" grpId="1" animBg="1"/>
      <p:bldP spid="32771" grpId="0" animBg="1"/>
      <p:bldP spid="32772" grpId="0" animBg="1"/>
      <p:bldP spid="32772" grpId="1" animBg="1"/>
      <p:bldP spid="32788" grpId="0" animBg="1"/>
      <p:bldP spid="32789" grpId="0"/>
      <p:bldP spid="32790" grpId="0" animBg="1"/>
      <p:bldP spid="32790" grpId="1" animBg="1"/>
      <p:bldP spid="32791" grpId="0" animBg="1"/>
      <p:bldP spid="32791" grpId="1" animBg="1"/>
      <p:bldP spid="32792" grpId="0" animBg="1"/>
      <p:bldP spid="3279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1143000" y="1447800"/>
            <a:ext cx="1905000" cy="1323975"/>
          </a:xfrm>
          <a:prstGeom prst="irregularSeal2">
            <a:avLst/>
          </a:prstGeom>
          <a:solidFill>
            <a:srgbClr val="FFFF99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Câu 2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14400" y="2743200"/>
            <a:ext cx="7772400" cy="3505200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 rot="5400000">
            <a:off x="-1504950" y="3829050"/>
            <a:ext cx="4076700" cy="304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Câu hỏi 2</a:t>
            </a:r>
          </a:p>
        </p:txBody>
      </p:sp>
      <p:pic>
        <p:nvPicPr>
          <p:cNvPr id="12293" name="Picture 5" descr="Book-09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3425" y="6091238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539115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Ý TRẢ LỜI ĐÚNG NHẤT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038600" y="1676400"/>
            <a:ext cx="1905000" cy="528638"/>
          </a:xfrm>
          <a:prstGeom prst="rect">
            <a:avLst/>
          </a:prstGeom>
          <a:solidFill>
            <a:srgbClr val="3333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sz="2800" i="1">
                <a:solidFill>
                  <a:srgbClr val="FFFF66"/>
                </a:solidFill>
                <a:cs typeface="Arial" charset="0"/>
              </a:rPr>
              <a:t>ĐÁP ÁN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914400" y="2971800"/>
            <a:ext cx="792480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* Để cây trồng, vật nuôi mau lớn ta phải làm gì ?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1219200" y="3657600"/>
            <a:ext cx="7162800" cy="954088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A. Để cây trồng, vật nuôi phát triển tự nhiên.</a:t>
            </a:r>
            <a:endParaRPr lang="en-US" sz="2800" b="0"/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219200" y="4267200"/>
            <a:ext cx="7162800" cy="954088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B. Ch</a:t>
            </a:r>
            <a:r>
              <a:rPr lang="vi-VN" sz="2800">
                <a:solidFill>
                  <a:srgbClr val="0000FF"/>
                </a:solidFill>
              </a:rPr>
              <a:t>ă</a:t>
            </a:r>
            <a:r>
              <a:rPr lang="en-US" sz="2800">
                <a:solidFill>
                  <a:srgbClr val="0000FF"/>
                </a:solidFill>
              </a:rPr>
              <a:t>m sóc cây trồng, vật nuôi khi cần thiết.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1143000" y="4953000"/>
            <a:ext cx="7239000" cy="95567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C.Th</a:t>
            </a:r>
            <a:r>
              <a:rPr lang="vi-VN" sz="2800">
                <a:solidFill>
                  <a:srgbClr val="0000FF"/>
                </a:solidFill>
              </a:rPr>
              <a:t>ư</a:t>
            </a:r>
            <a:r>
              <a:rPr lang="en-US" sz="2800">
                <a:solidFill>
                  <a:srgbClr val="0000FF"/>
                </a:solidFill>
              </a:rPr>
              <a:t>ờng xuyên ch</a:t>
            </a:r>
            <a:r>
              <a:rPr lang="vi-VN" sz="2800">
                <a:solidFill>
                  <a:srgbClr val="0000FF"/>
                </a:solidFill>
              </a:rPr>
              <a:t>ă</a:t>
            </a:r>
            <a:r>
              <a:rPr lang="en-US" sz="2800">
                <a:solidFill>
                  <a:srgbClr val="0000FF"/>
                </a:solidFill>
              </a:rPr>
              <a:t>m sóc chu </a:t>
            </a:r>
            <a:r>
              <a:rPr lang="vi-VN" sz="2800">
                <a:solidFill>
                  <a:srgbClr val="0000FF"/>
                </a:solidFill>
              </a:rPr>
              <a:t>đ</a:t>
            </a:r>
            <a:r>
              <a:rPr lang="en-US" sz="2800">
                <a:solidFill>
                  <a:srgbClr val="0000FF"/>
                </a:solidFill>
              </a:rPr>
              <a:t>áo cây trồng, vật nuôi.</a:t>
            </a:r>
            <a:endParaRPr lang="en-US" sz="2800" b="0"/>
          </a:p>
        </p:txBody>
      </p:sp>
      <p:grpSp>
        <p:nvGrpSpPr>
          <p:cNvPr id="12300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2301" name="Picture 32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33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34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35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6359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0416 -0.2030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8" grpId="1" animBg="1"/>
      <p:bldP spid="34819" grpId="0" animBg="1"/>
      <p:bldP spid="34820" grpId="0" animBg="1"/>
      <p:bldP spid="34820" grpId="1" animBg="1"/>
      <p:bldP spid="34836" grpId="0" animBg="1"/>
      <p:bldP spid="34837" grpId="0"/>
      <p:bldP spid="34838" grpId="0" animBg="1"/>
      <p:bldP spid="34838" grpId="1" animBg="1"/>
      <p:bldP spid="34839" grpId="0" animBg="1"/>
      <p:bldP spid="34839" grpId="1" animBg="1"/>
      <p:bldP spid="34840" grpId="0" animBg="1"/>
      <p:bldP spid="348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533400" y="990600"/>
            <a:ext cx="815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MỤC TIÊU : 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,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.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,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,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ở </a:t>
            </a:r>
            <a:r>
              <a:rPr lang="en-US" sz="3200" dirty="0" err="1"/>
              <a:t>nhà</a:t>
            </a:r>
            <a:r>
              <a:rPr lang="en-US" sz="3200" dirty="0"/>
              <a:t>, ở </a:t>
            </a:r>
            <a:r>
              <a:rPr lang="en-US" sz="3200" dirty="0" err="1"/>
              <a:t>trường</a:t>
            </a:r>
            <a:r>
              <a:rPr lang="en-US" sz="3200" dirty="0"/>
              <a:t> ...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quyền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tỏ</a:t>
            </a:r>
            <a:r>
              <a:rPr lang="en-US" sz="3200" dirty="0"/>
              <a:t> ý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0604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090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5791200"/>
            <a:ext cx="9540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457200" y="12954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533400" y="18288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  <a:r>
              <a:rPr lang="en-US" altLang="vi-VN" sz="2000" dirty="0" err="1">
                <a:solidFill>
                  <a:srgbClr val="FF0000"/>
                </a:solidFill>
              </a:rPr>
              <a:t>Vì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5638800" y="2514600"/>
            <a:ext cx="1295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FFFF00"/>
                </a:solidFill>
              </a:rPr>
              <a:t>Tán thành</a:t>
            </a:r>
          </a:p>
        </p:txBody>
      </p:sp>
      <p:sp>
        <p:nvSpPr>
          <p:cNvPr id="77874" name="Rectangle 50"/>
          <p:cNvSpPr>
            <a:spLocks noChangeArrowheads="1"/>
          </p:cNvSpPr>
          <p:nvPr/>
        </p:nvSpPr>
        <p:spPr bwMode="auto">
          <a:xfrm>
            <a:off x="7086600" y="2514600"/>
            <a:ext cx="1752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FFFF00"/>
                </a:solidFill>
              </a:rPr>
              <a:t>Không tán thành</a:t>
            </a:r>
          </a:p>
        </p:txBody>
      </p:sp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7467600" y="3214255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81000" y="2918619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1: </a:t>
            </a:r>
          </a:p>
          <a:p>
            <a:pPr algn="ctr" eaLnBrk="1" hangingPunct="1"/>
            <a:r>
              <a:rPr lang="en-US" altLang="vi-VN" dirty="0">
                <a:solidFill>
                  <a:srgbClr val="3333FF"/>
                </a:solidFill>
              </a:rPr>
              <a:t>Tan </a:t>
            </a:r>
            <a:r>
              <a:rPr lang="en-US" altLang="vi-VN" dirty="0" err="1">
                <a:solidFill>
                  <a:srgbClr val="3333FF"/>
                </a:solidFill>
              </a:rPr>
              <a:t>học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về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rủ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trèo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cây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hái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xanh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và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vừa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ném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77879" name="Text Box 55"/>
          <p:cNvSpPr txBox="1">
            <a:spLocks noChangeArrowheads="1"/>
          </p:cNvSpPr>
          <p:nvPr/>
        </p:nvSpPr>
        <p:spPr bwMode="auto">
          <a:xfrm>
            <a:off x="5867400" y="32004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381000" y="42672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Tình huống 2: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Mấy bạn nhỏ đi chăn trâu, mải chơi thả diều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với nhau để trâu xuống ruộng ăn lúa .</a:t>
            </a:r>
          </a:p>
        </p:txBody>
      </p:sp>
      <p:sp>
        <p:nvSpPr>
          <p:cNvPr id="77881" name="Text Box 57"/>
          <p:cNvSpPr txBox="1">
            <a:spLocks noChangeArrowheads="1"/>
          </p:cNvSpPr>
          <p:nvPr/>
        </p:nvSpPr>
        <p:spPr bwMode="auto">
          <a:xfrm>
            <a:off x="5867400" y="44958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2" name="Text Box 58"/>
          <p:cNvSpPr txBox="1">
            <a:spLocks noChangeArrowheads="1"/>
          </p:cNvSpPr>
          <p:nvPr/>
        </p:nvSpPr>
        <p:spPr bwMode="auto">
          <a:xfrm>
            <a:off x="7467600" y="4412457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381000" y="54864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Tình huống 3: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Nghe đài báo sắp có rét đậm, rét hại, Hồng cùng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bố mẹ sửa sang chuồng trại, chống rét cho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trâu, bò, lợn, gà.</a:t>
            </a:r>
          </a:p>
        </p:txBody>
      </p: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5867400" y="5712547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7467600" y="57150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</p:spTree>
    <p:extLst>
      <p:ext uri="{BB962C8B-B14F-4D97-AF65-F5344CB8AC3E}">
        <p14:creationId xmlns:p14="http://schemas.microsoft.com/office/powerpoint/2010/main" val="33949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1" grpId="0"/>
      <p:bldP spid="77844" grpId="0"/>
      <p:bldP spid="77873" grpId="0" animBg="1"/>
      <p:bldP spid="77874" grpId="0" animBg="1"/>
      <p:bldP spid="77877" grpId="0" animBg="1"/>
      <p:bldP spid="77878" grpId="0" animBg="1"/>
      <p:bldP spid="77879" grpId="0" animBg="1"/>
      <p:bldP spid="77880" grpId="0" animBg="1"/>
      <p:bldP spid="77881" grpId="0" animBg="1"/>
      <p:bldP spid="77882" grpId="0" animBg="1"/>
      <p:bldP spid="77883" grpId="0" animBg="1"/>
      <p:bldP spid="77884" grpId="0" animBg="1"/>
      <p:bldP spid="778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185" y="1755929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  <a:r>
              <a:rPr lang="en-US" altLang="vi-VN" sz="2000" dirty="0" err="1">
                <a:solidFill>
                  <a:srgbClr val="FF0000"/>
                </a:solidFill>
              </a:rPr>
              <a:t>Vì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Không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0" name="AutoShape 54"/>
          <p:cNvSpPr>
            <a:spLocks noChangeArrowheads="1"/>
          </p:cNvSpPr>
          <p:nvPr/>
        </p:nvSpPr>
        <p:spPr bwMode="auto">
          <a:xfrm>
            <a:off x="369952" y="25908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1: </a:t>
            </a:r>
          </a:p>
          <a:p>
            <a:pPr algn="ctr" eaLnBrk="1" hangingPunct="1"/>
            <a:r>
              <a:rPr lang="en-US" altLang="vi-VN" dirty="0">
                <a:solidFill>
                  <a:srgbClr val="3333FF"/>
                </a:solidFill>
              </a:rPr>
              <a:t>Tan </a:t>
            </a:r>
            <a:r>
              <a:rPr lang="en-US" altLang="vi-VN" dirty="0" err="1">
                <a:solidFill>
                  <a:srgbClr val="3333FF"/>
                </a:solidFill>
              </a:rPr>
              <a:t>học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về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rủ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trèo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cây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hái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xanh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và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vừa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ném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162800" y="2740963"/>
            <a:ext cx="14339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5" name="Rectangle 14"/>
          <p:cNvSpPr/>
          <p:nvPr/>
        </p:nvSpPr>
        <p:spPr>
          <a:xfrm>
            <a:off x="7082126" y="2696946"/>
            <a:ext cx="15146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228711" y="4181610"/>
            <a:ext cx="54674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vi-VN" dirty="0" err="1"/>
              <a:t>Nên</a:t>
            </a:r>
            <a:r>
              <a:rPr lang="en-US" altLang="vi-VN" dirty="0"/>
              <a:t> </a:t>
            </a:r>
            <a:r>
              <a:rPr lang="en-US" altLang="vi-VN" dirty="0" err="1"/>
              <a:t>về</a:t>
            </a:r>
            <a:r>
              <a:rPr lang="en-US" altLang="vi-VN" dirty="0"/>
              <a:t> </a:t>
            </a:r>
            <a:r>
              <a:rPr lang="en-US" altLang="vi-VN" dirty="0" err="1"/>
              <a:t>ngay</a:t>
            </a:r>
            <a:r>
              <a:rPr lang="en-US" altLang="vi-VN" dirty="0"/>
              <a:t>, </a:t>
            </a:r>
            <a:r>
              <a:rPr lang="en-US" altLang="vi-VN" dirty="0" err="1"/>
              <a:t>không</a:t>
            </a:r>
            <a:r>
              <a:rPr lang="en-US" altLang="vi-VN" dirty="0"/>
              <a:t> </a:t>
            </a:r>
            <a:r>
              <a:rPr lang="en-US" altLang="vi-VN" dirty="0" err="1"/>
              <a:t>trèo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, </a:t>
            </a:r>
          </a:p>
          <a:p>
            <a:pPr algn="ctr"/>
            <a:r>
              <a:rPr lang="en-US" altLang="vi-VN" dirty="0" err="1"/>
              <a:t>hái</a:t>
            </a:r>
            <a:r>
              <a:rPr lang="en-US" altLang="vi-VN" dirty="0"/>
              <a:t> </a:t>
            </a:r>
            <a:r>
              <a:rPr lang="en-US" altLang="vi-VN" dirty="0" err="1"/>
              <a:t>quả</a:t>
            </a:r>
            <a:r>
              <a:rPr lang="en-US" altLang="vi-VN" dirty="0"/>
              <a:t> </a:t>
            </a:r>
            <a:r>
              <a:rPr lang="en-US" altLang="vi-VN" dirty="0" err="1"/>
              <a:t>có</a:t>
            </a:r>
            <a:r>
              <a:rPr lang="en-US" altLang="vi-VN" dirty="0"/>
              <a:t> </a:t>
            </a:r>
            <a:r>
              <a:rPr lang="en-US" altLang="vi-VN" dirty="0" err="1"/>
              <a:t>thể</a:t>
            </a:r>
            <a:r>
              <a:rPr lang="en-US" altLang="vi-VN" dirty="0"/>
              <a:t> </a:t>
            </a:r>
            <a:r>
              <a:rPr lang="en-US" altLang="vi-VN" dirty="0" err="1"/>
              <a:t>bị</a:t>
            </a:r>
            <a:r>
              <a:rPr lang="en-US" altLang="vi-VN" dirty="0"/>
              <a:t> </a:t>
            </a:r>
            <a:r>
              <a:rPr lang="en-US" altLang="vi-VN" dirty="0" err="1"/>
              <a:t>ngã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endParaRPr lang="en-US" altLang="vi-VN" dirty="0"/>
          </a:p>
          <a:p>
            <a:pPr algn="ctr"/>
            <a:r>
              <a:rPr lang="en-US" altLang="vi-VN" dirty="0"/>
              <a:t> </a:t>
            </a:r>
            <a:r>
              <a:rPr lang="en-US" altLang="vi-VN" dirty="0" err="1"/>
              <a:t>sẽ</a:t>
            </a:r>
            <a:r>
              <a:rPr lang="en-US" altLang="vi-VN" dirty="0"/>
              <a:t> </a:t>
            </a:r>
            <a:r>
              <a:rPr lang="en-US" altLang="vi-VN" dirty="0" err="1"/>
              <a:t>nguy</a:t>
            </a:r>
            <a:r>
              <a:rPr lang="en-US" altLang="vi-VN" dirty="0"/>
              <a:t> </a:t>
            </a:r>
            <a:r>
              <a:rPr lang="en-US" altLang="vi-VN" dirty="0" err="1"/>
              <a:t>hiểm</a:t>
            </a:r>
            <a:r>
              <a:rPr lang="en-US" altLang="vi-VN" dirty="0"/>
              <a:t>....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4535" y="2335657"/>
            <a:ext cx="11464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3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8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605" y="167184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  <a:r>
              <a:rPr lang="en-US" altLang="vi-VN" sz="2000" dirty="0" err="1">
                <a:solidFill>
                  <a:srgbClr val="FF0000"/>
                </a:solidFill>
              </a:rPr>
              <a:t>Vì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Không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162800" y="2740963"/>
            <a:ext cx="14339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9" name="AutoShape 56"/>
          <p:cNvSpPr>
            <a:spLocks noChangeArrowheads="1"/>
          </p:cNvSpPr>
          <p:nvPr/>
        </p:nvSpPr>
        <p:spPr bwMode="auto">
          <a:xfrm>
            <a:off x="387927" y="2537476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2: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mải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thả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diều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với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để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xuống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ruộng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lúa</a:t>
            </a:r>
            <a:r>
              <a:rPr lang="en-US" altLang="vi-VN" dirty="0">
                <a:solidFill>
                  <a:srgbClr val="3333FF"/>
                </a:solidFill>
              </a:rPr>
              <a:t> 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9890" y="4419600"/>
            <a:ext cx="45720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vi-VN" dirty="0" err="1"/>
              <a:t>Nên</a:t>
            </a:r>
            <a:r>
              <a:rPr lang="en-US" altLang="vi-VN" dirty="0"/>
              <a:t> </a:t>
            </a:r>
            <a:r>
              <a:rPr lang="en-US" altLang="vi-VN" dirty="0" err="1"/>
              <a:t>chú</a:t>
            </a:r>
            <a:r>
              <a:rPr lang="en-US" altLang="vi-VN" dirty="0"/>
              <a:t> ý </a:t>
            </a:r>
            <a:r>
              <a:rPr lang="en-US" altLang="vi-VN" dirty="0" err="1"/>
              <a:t>chăn</a:t>
            </a:r>
            <a:r>
              <a:rPr lang="en-US" altLang="vi-VN" dirty="0"/>
              <a:t> </a:t>
            </a:r>
            <a:r>
              <a:rPr lang="en-US" altLang="vi-VN" dirty="0" err="1"/>
              <a:t>trâu</a:t>
            </a:r>
            <a:r>
              <a:rPr lang="en-US" altLang="vi-VN" dirty="0"/>
              <a:t> </a:t>
            </a:r>
            <a:r>
              <a:rPr lang="en-US" altLang="vi-VN" dirty="0" err="1"/>
              <a:t>cẩn</a:t>
            </a:r>
            <a:r>
              <a:rPr lang="en-US" altLang="vi-VN" dirty="0"/>
              <a:t> </a:t>
            </a:r>
            <a:r>
              <a:rPr lang="en-US" altLang="vi-VN" dirty="0" err="1"/>
              <a:t>thận</a:t>
            </a:r>
            <a:endParaRPr lang="en-US" altLang="vi-VN" dirty="0"/>
          </a:p>
          <a:p>
            <a:pPr algn="ctr"/>
            <a:r>
              <a:rPr lang="en-US" altLang="vi-VN" dirty="0" err="1"/>
              <a:t>Không</a:t>
            </a:r>
            <a:r>
              <a:rPr lang="en-US" altLang="vi-VN" dirty="0"/>
              <a:t> </a:t>
            </a:r>
            <a:r>
              <a:rPr lang="en-US" altLang="vi-VN" dirty="0" err="1"/>
              <a:t>để</a:t>
            </a:r>
            <a:r>
              <a:rPr lang="en-US" altLang="vi-VN" dirty="0"/>
              <a:t> </a:t>
            </a:r>
            <a:r>
              <a:rPr lang="en-US" altLang="vi-VN" dirty="0" err="1"/>
              <a:t>trâu</a:t>
            </a:r>
            <a:r>
              <a:rPr lang="en-US" altLang="vi-VN" dirty="0"/>
              <a:t> </a:t>
            </a:r>
            <a:r>
              <a:rPr lang="en-US" altLang="vi-VN" dirty="0" err="1"/>
              <a:t>ăn</a:t>
            </a:r>
            <a:r>
              <a:rPr lang="en-US" altLang="vi-VN" dirty="0"/>
              <a:t> </a:t>
            </a:r>
            <a:r>
              <a:rPr lang="en-US" altLang="vi-VN" dirty="0" err="1"/>
              <a:t>lúa</a:t>
            </a:r>
            <a:r>
              <a:rPr lang="en-US" altLang="vi-VN" dirty="0"/>
              <a:t>, </a:t>
            </a:r>
          </a:p>
          <a:p>
            <a:pPr algn="ctr"/>
            <a:r>
              <a:rPr lang="en-US" altLang="vi-VN" dirty="0" err="1"/>
              <a:t>gây</a:t>
            </a:r>
            <a:r>
              <a:rPr lang="en-US" altLang="vi-VN" dirty="0"/>
              <a:t> </a:t>
            </a:r>
            <a:r>
              <a:rPr lang="en-US" altLang="vi-VN" dirty="0" err="1"/>
              <a:t>thiệt</a:t>
            </a:r>
            <a:r>
              <a:rPr lang="en-US" altLang="vi-VN" dirty="0"/>
              <a:t> </a:t>
            </a:r>
            <a:r>
              <a:rPr lang="en-US" altLang="vi-VN" dirty="0" err="1"/>
              <a:t>hại</a:t>
            </a:r>
            <a:r>
              <a:rPr lang="en-US" altLang="vi-VN" dirty="0"/>
              <a:t> </a:t>
            </a:r>
            <a:r>
              <a:rPr lang="en-US" altLang="vi-VN" dirty="0" err="1"/>
              <a:t>cho</a:t>
            </a:r>
            <a:r>
              <a:rPr lang="en-US" altLang="vi-VN" dirty="0"/>
              <a:t> </a:t>
            </a:r>
            <a:r>
              <a:rPr lang="en-US" altLang="vi-VN" dirty="0" err="1"/>
              <a:t>người</a:t>
            </a:r>
            <a:r>
              <a:rPr lang="en-US" altLang="vi-VN" dirty="0"/>
              <a:t> </a:t>
            </a:r>
            <a:r>
              <a:rPr lang="en-US" altLang="vi-VN" dirty="0" err="1"/>
              <a:t>trồng</a:t>
            </a:r>
            <a:endParaRPr lang="vi-VN" dirty="0"/>
          </a:p>
        </p:txBody>
      </p:sp>
      <p:sp>
        <p:nvSpPr>
          <p:cNvPr id="21" name="Rectangle 20"/>
          <p:cNvSpPr/>
          <p:nvPr/>
        </p:nvSpPr>
        <p:spPr>
          <a:xfrm>
            <a:off x="7162799" y="2689876"/>
            <a:ext cx="1433945" cy="89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7562216" y="2318174"/>
            <a:ext cx="6351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9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0" grpId="0" animBg="1"/>
      <p:bldP spid="21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605" y="167184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  <a:r>
              <a:rPr lang="en-US" altLang="vi-VN" sz="2000" dirty="0" err="1">
                <a:solidFill>
                  <a:srgbClr val="FF0000"/>
                </a:solidFill>
              </a:rPr>
              <a:t>Vì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>
                <a:solidFill>
                  <a:srgbClr val="FFFF00"/>
                </a:solidFill>
              </a:rPr>
              <a:t>Không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tán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315200" y="2740963"/>
            <a:ext cx="12815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21" name="Rectangle 20"/>
          <p:cNvSpPr/>
          <p:nvPr/>
        </p:nvSpPr>
        <p:spPr>
          <a:xfrm>
            <a:off x="5712504" y="2698101"/>
            <a:ext cx="1273193" cy="8937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450273" y="2421293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3: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Nghe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đài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báo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sắp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có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đậm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hại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Hồng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cùng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bố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mẹ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sửa</a:t>
            </a:r>
            <a:r>
              <a:rPr lang="en-US" altLang="vi-VN" dirty="0">
                <a:solidFill>
                  <a:srgbClr val="3333FF"/>
                </a:solidFill>
              </a:rPr>
              <a:t> sang </a:t>
            </a:r>
            <a:r>
              <a:rPr lang="en-US" altLang="vi-VN" dirty="0" err="1">
                <a:solidFill>
                  <a:srgbClr val="3333FF"/>
                </a:solidFill>
              </a:rPr>
              <a:t>chuồng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trại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chống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bò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lợn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gà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0132" y="4495800"/>
            <a:ext cx="457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vi-VN" dirty="0" err="1"/>
              <a:t>Đó</a:t>
            </a:r>
            <a:r>
              <a:rPr lang="en-US" altLang="vi-VN" dirty="0"/>
              <a:t> </a:t>
            </a:r>
            <a:r>
              <a:rPr lang="en-US" altLang="vi-VN" dirty="0" err="1"/>
              <a:t>là</a:t>
            </a:r>
            <a:r>
              <a:rPr lang="en-US" altLang="vi-VN" dirty="0"/>
              <a:t> </a:t>
            </a:r>
            <a:r>
              <a:rPr lang="en-US" altLang="vi-VN" dirty="0" err="1"/>
              <a:t>việc</a:t>
            </a:r>
            <a:r>
              <a:rPr lang="en-US" altLang="vi-VN" dirty="0"/>
              <a:t> </a:t>
            </a:r>
            <a:r>
              <a:rPr lang="en-US" altLang="vi-VN" dirty="0" err="1"/>
              <a:t>làm</a:t>
            </a:r>
            <a:r>
              <a:rPr lang="en-US" altLang="vi-VN" dirty="0"/>
              <a:t> </a:t>
            </a:r>
            <a:r>
              <a:rPr lang="en-US" altLang="vi-VN" dirty="0" err="1"/>
              <a:t>cần</a:t>
            </a:r>
            <a:r>
              <a:rPr lang="en-US" altLang="vi-VN" dirty="0"/>
              <a:t> </a:t>
            </a:r>
            <a:r>
              <a:rPr lang="en-US" altLang="vi-VN" dirty="0" err="1"/>
              <a:t>thiết</a:t>
            </a:r>
            <a:r>
              <a:rPr lang="en-US" altLang="vi-VN" dirty="0"/>
              <a:t> </a:t>
            </a:r>
          </a:p>
          <a:p>
            <a:pPr algn="ctr"/>
            <a:r>
              <a:rPr lang="en-US" altLang="vi-VN" dirty="0" err="1"/>
              <a:t>để</a:t>
            </a:r>
            <a:r>
              <a:rPr lang="en-US" altLang="vi-VN" dirty="0"/>
              <a:t> </a:t>
            </a:r>
            <a:r>
              <a:rPr lang="en-US" altLang="vi-VN" dirty="0" err="1"/>
              <a:t>giúp</a:t>
            </a:r>
            <a:r>
              <a:rPr lang="en-US" altLang="vi-VN" dirty="0"/>
              <a:t> </a:t>
            </a:r>
            <a:r>
              <a:rPr lang="en-US" altLang="vi-VN" dirty="0" err="1"/>
              <a:t>cho</a:t>
            </a:r>
            <a:r>
              <a:rPr lang="en-US" altLang="vi-VN" dirty="0"/>
              <a:t> </a:t>
            </a:r>
            <a:r>
              <a:rPr lang="en-US" altLang="vi-VN" dirty="0" err="1"/>
              <a:t>vật</a:t>
            </a:r>
            <a:r>
              <a:rPr lang="en-US" altLang="vi-VN" dirty="0"/>
              <a:t> </a:t>
            </a:r>
            <a:r>
              <a:rPr lang="en-US" altLang="vi-VN" dirty="0" err="1"/>
              <a:t>nuôi</a:t>
            </a:r>
            <a:r>
              <a:rPr lang="en-US" altLang="vi-VN" dirty="0"/>
              <a:t> </a:t>
            </a:r>
            <a:r>
              <a:rPr lang="en-US" altLang="vi-VN" dirty="0" err="1"/>
              <a:t>tránh</a:t>
            </a:r>
            <a:r>
              <a:rPr lang="en-US" altLang="vi-VN" dirty="0"/>
              <a:t> </a:t>
            </a:r>
            <a:r>
              <a:rPr lang="en-US" altLang="vi-VN" dirty="0" err="1"/>
              <a:t>rét</a:t>
            </a:r>
            <a:endParaRPr lang="vi-VN" dirty="0"/>
          </a:p>
        </p:txBody>
      </p:sp>
      <p:sp>
        <p:nvSpPr>
          <p:cNvPr id="13" name="Rectangle 12"/>
          <p:cNvSpPr/>
          <p:nvPr/>
        </p:nvSpPr>
        <p:spPr>
          <a:xfrm>
            <a:off x="5960066" y="2668532"/>
            <a:ext cx="62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3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1102</Words>
  <Application>Microsoft Office PowerPoint</Application>
  <PresentationFormat>On-screen Show (4:3)</PresentationFormat>
  <Paragraphs>136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khang</dc:creator>
  <cp:lastModifiedBy>Admin</cp:lastModifiedBy>
  <cp:revision>22</cp:revision>
  <dcterms:created xsi:type="dcterms:W3CDTF">2019-12-12T13:42:00Z</dcterms:created>
  <dcterms:modified xsi:type="dcterms:W3CDTF">2021-04-19T16:46:16Z</dcterms:modified>
</cp:coreProperties>
</file>